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10058400" cx="7772400"/>
  <p:notesSz cx="6858000" cy="9144000"/>
  <p:embeddedFontLst>
    <p:embeddedFont>
      <p:font typeface="Halant"/>
      <p:regular r:id="rId10"/>
      <p:bold r:id="rId11"/>
    </p:embeddedFont>
    <p:embeddedFont>
      <p:font typeface="Inter"/>
      <p:regular r:id="rId12"/>
      <p:bold r:id="rId13"/>
      <p:italic r:id="rId14"/>
      <p:boldItalic r:id="rId15"/>
    </p:embeddedFont>
    <p:embeddedFont>
      <p:font typeface="Inter Medium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D64148E-1E84-4F32-A803-2CB1FE101A07}">
  <a:tblStyle styleId="{CD64148E-1E84-4F32-A803-2CB1FE101A0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alant-bold.fntdata"/><Relationship Id="rId10" Type="http://schemas.openxmlformats.org/officeDocument/2006/relationships/font" Target="fonts/Halant-regular.fntdata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17" Type="http://schemas.openxmlformats.org/officeDocument/2006/relationships/font" Target="fonts/InterMedium-bold.fntdata"/><Relationship Id="rId16" Type="http://schemas.openxmlformats.org/officeDocument/2006/relationships/font" Target="fonts/InterMedium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Medium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InterMedium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d1c85d9cd_0_45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d1c85d9cd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0d30764ac2_0_3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0d30764ac2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0d30764ac2_0_37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0d30764ac2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9234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Historical Significance</a:t>
            </a:r>
            <a:endParaRPr sz="15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Inter Medium"/>
                <a:ea typeface="Inter Medium"/>
                <a:cs typeface="Inter Medium"/>
                <a:sym typeface="Inter Medium"/>
              </a:rPr>
              <a:t>Create a LinkedIn Profile for Queen Nzinga</a:t>
            </a:r>
            <a:endParaRPr sz="2200">
              <a:latin typeface="Inter Medium"/>
              <a:ea typeface="Inter Medium"/>
              <a:cs typeface="Inter Medium"/>
              <a:sym typeface="Inter Medium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072" y="162597"/>
            <a:ext cx="1056536" cy="438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0131" y="9627096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5542353" y="975089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974875" y="975089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677100" y="1615400"/>
            <a:ext cx="6418200" cy="12282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Task: </a:t>
            </a:r>
            <a:r>
              <a:rPr lang="en" sz="2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Students will create a professional LinkedIn profile for Queen Nzinga that highlights her life, achievements, and historical significance.</a:t>
            </a:r>
            <a:endParaRPr sz="2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677100" y="6940675"/>
            <a:ext cx="6418200" cy="25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Key Components of the Task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Linkedin Profile should include the following components: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Char char="❏"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Headline: </a:t>
            </a: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a compelling summary that captures her role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Char char="❏"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About Section:  </a:t>
            </a: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a brief biography that includes her significant achievements and contributions to history.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Char char="❏"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Experience: </a:t>
            </a: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List major roles and accomplishments, including her leadership during resistance against colonization and diplomatic efforts.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Char char="❏"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Skills: </a:t>
            </a: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Include relevant skills based on what you’ve learned in class.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Char char="❏"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Accomplishments: </a:t>
            </a: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Highlight specific victories and alliances she formed and her impact on her people.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 rotWithShape="1">
          <a:blip r:embed="rId5">
            <a:alphaModFix/>
          </a:blip>
          <a:srcRect b="0" l="15124" r="0" t="0"/>
          <a:stretch/>
        </p:blipFill>
        <p:spPr>
          <a:xfrm>
            <a:off x="1434387" y="3080313"/>
            <a:ext cx="4920876" cy="3623650"/>
          </a:xfrm>
          <a:prstGeom prst="rect">
            <a:avLst/>
          </a:prstGeom>
          <a:noFill/>
          <a:ln cap="flat" cmpd="sng" w="28575">
            <a:solidFill>
              <a:srgbClr val="1F497D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2" name="Google Shape;62;p13"/>
          <p:cNvSpPr txBox="1"/>
          <p:nvPr/>
        </p:nvSpPr>
        <p:spPr>
          <a:xfrm>
            <a:off x="677100" y="1115650"/>
            <a:ext cx="62025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Name: 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" name="Google Shape;67;p14"/>
          <p:cNvGraphicFramePr/>
          <p:nvPr/>
        </p:nvGraphicFramePr>
        <p:xfrm>
          <a:off x="383225" y="6173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{CD64148E-1E84-4F32-A803-2CB1FE101A07}</a:tableStyleId>
              </a:tblPr>
              <a:tblGrid>
                <a:gridCol w="2213150"/>
                <a:gridCol w="4792800"/>
              </a:tblGrid>
              <a:tr h="1360900"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4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[Insert background photo here that represents the historical context]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40000"/>
                        </a:lnSpc>
                        <a:spcBef>
                          <a:spcPts val="1400"/>
                        </a:spcBef>
                        <a:spcAft>
                          <a:spcPts val="40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3500" marB="63500" marR="63500" marL="63500"/>
                </a:tc>
                <a:tc hMerge="1"/>
              </a:tr>
              <a:tr h="1446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>
                          <a:highlight>
                            <a:srgbClr val="FFFFFF"/>
                          </a:highlight>
                          <a:latin typeface="Inter"/>
                          <a:ea typeface="Inter"/>
                          <a:cs typeface="Inter"/>
                          <a:sym typeface="Inter"/>
                        </a:rPr>
                        <a:t>[Full Name]</a:t>
                      </a:r>
                      <a:endParaRPr sz="1200">
                        <a:solidFill>
                          <a:srgbClr val="FFFFFF"/>
                        </a:solidFill>
                        <a:highlight>
                          <a:srgbClr val="000000"/>
                        </a:highlight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Inter"/>
                          <a:ea typeface="Inter"/>
                          <a:cs typeface="Inter"/>
                          <a:sym typeface="Inter"/>
                        </a:rPr>
                        <a:t>[Headline here]</a:t>
                      </a:r>
                      <a:endParaRPr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Inter"/>
                          <a:ea typeface="Inter"/>
                          <a:cs typeface="Inter"/>
                          <a:sym typeface="Inter"/>
                        </a:rPr>
                        <a:t>[Current Job Title] at [Current Employer]</a:t>
                      </a:r>
                      <a:endParaRPr sz="120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41666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Inter"/>
                          <a:ea typeface="Inter"/>
                          <a:cs typeface="Inter"/>
                          <a:sym typeface="Inter"/>
                        </a:rPr>
                        <a:t>[City], [State]</a:t>
                      </a: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  |   </a:t>
                      </a:r>
                      <a:r>
                        <a:rPr lang="en" sz="1000">
                          <a:highlight>
                            <a:srgbClr val="FFFFFF"/>
                          </a:highlight>
                          <a:latin typeface="Inter"/>
                          <a:ea typeface="Inter"/>
                          <a:cs typeface="Inter"/>
                          <a:sym typeface="Inter"/>
                        </a:rPr>
                        <a:t>[Field of Work]</a:t>
                      </a:r>
                      <a:endParaRPr sz="1000">
                        <a:highlight>
                          <a:srgbClr val="FFFFFF"/>
                        </a:highlight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41666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highlight>
                          <a:srgbClr val="FFFFFF"/>
                        </a:highlight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41666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b="1" lang="en" sz="110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Inter"/>
                          <a:ea typeface="Inter"/>
                          <a:cs typeface="Inter"/>
                          <a:sym typeface="Inter"/>
                        </a:rPr>
                        <a:t>5,700 followers </a:t>
                      </a:r>
                      <a:r>
                        <a:rPr b="1" lang="en" sz="70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Inter"/>
                          <a:ea typeface="Inter"/>
                          <a:cs typeface="Inter"/>
                          <a:sym typeface="Inter"/>
                        </a:rPr>
                        <a:t>● </a:t>
                      </a:r>
                      <a:r>
                        <a:rPr b="1" lang="en" sz="110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Inter"/>
                          <a:ea typeface="Inter"/>
                          <a:cs typeface="Inter"/>
                          <a:sym typeface="Inter"/>
                        </a:rPr>
                        <a:t> 500+ connections</a:t>
                      </a:r>
                      <a:endParaRPr b="1" sz="1100">
                        <a:solidFill>
                          <a:srgbClr val="0000FF"/>
                        </a:solidFill>
                        <a:highlight>
                          <a:srgbClr val="FFFFFF"/>
                        </a:highlight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  <p:pic>
        <p:nvPicPr>
          <p:cNvPr id="68" name="Google Shape;68;p14"/>
          <p:cNvPicPr preferRelativeResize="0"/>
          <p:nvPr/>
        </p:nvPicPr>
        <p:blipFill rotWithShape="1">
          <a:blip r:embed="rId3">
            <a:alphaModFix/>
          </a:blip>
          <a:srcRect b="0" l="15124" r="0" t="0"/>
          <a:stretch/>
        </p:blipFill>
        <p:spPr>
          <a:xfrm>
            <a:off x="385450" y="1978275"/>
            <a:ext cx="2210926" cy="1708151"/>
          </a:xfrm>
          <a:prstGeom prst="rect">
            <a:avLst/>
          </a:prstGeom>
          <a:noFill/>
          <a:ln cap="flat" cmpd="sng" w="9525">
            <a:solidFill>
              <a:srgbClr val="1F497D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9" name="Google Shape;69;p14"/>
          <p:cNvPicPr preferRelativeResize="0"/>
          <p:nvPr/>
        </p:nvPicPr>
        <p:blipFill rotWithShape="1">
          <a:blip r:embed="rId4">
            <a:alphaModFix/>
          </a:blip>
          <a:srcRect b="28886" l="0" r="0" t="32223"/>
          <a:stretch/>
        </p:blipFill>
        <p:spPr>
          <a:xfrm>
            <a:off x="254750" y="110800"/>
            <a:ext cx="857250" cy="3333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0" name="Google Shape;70;p14"/>
          <p:cNvGraphicFramePr/>
          <p:nvPr/>
        </p:nvGraphicFramePr>
        <p:xfrm>
          <a:off x="385450" y="37612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{CD64148E-1E84-4F32-A803-2CB1FE101A07}</a:tableStyleId>
              </a:tblPr>
              <a:tblGrid>
                <a:gridCol w="1485900"/>
              </a:tblGrid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About</a:t>
                      </a:r>
                      <a:endParaRPr b="1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>
                    <a:solidFill>
                      <a:srgbClr val="43434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1" name="Google Shape;71;p14"/>
          <p:cNvGraphicFramePr/>
          <p:nvPr/>
        </p:nvGraphicFramePr>
        <p:xfrm>
          <a:off x="383225" y="40978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{CD64148E-1E84-4F32-A803-2CB1FE101A07}</a:tableStyleId>
              </a:tblPr>
              <a:tblGrid>
                <a:gridCol w="7005950"/>
              </a:tblGrid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[This summary should provide 2-3 sentences of background information]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72" name="Google Shape;72;p14"/>
          <p:cNvGraphicFramePr/>
          <p:nvPr/>
        </p:nvGraphicFramePr>
        <p:xfrm>
          <a:off x="385450" y="5263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{CD64148E-1E84-4F32-A803-2CB1FE101A07}</a:tableStyleId>
              </a:tblPr>
              <a:tblGrid>
                <a:gridCol w="1485900"/>
              </a:tblGrid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Background</a:t>
                      </a:r>
                      <a:endParaRPr b="1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>
                    <a:solidFill>
                      <a:srgbClr val="43434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3" name="Google Shape;73;p14"/>
          <p:cNvGraphicFramePr/>
          <p:nvPr/>
        </p:nvGraphicFramePr>
        <p:xfrm>
          <a:off x="383225" y="559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{CD64148E-1E84-4F32-A803-2CB1FE101A07}</a:tableStyleId>
              </a:tblPr>
              <a:tblGrid>
                <a:gridCol w="2245675"/>
                <a:gridCol w="4760275"/>
              </a:tblGrid>
              <a:tr h="43067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Experience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[Job Title]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[Employer]</a:t>
                      </a:r>
                      <a:endParaRPr i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solidFill>
                            <a:schemeClr val="dk2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[Starting month and year] - [Ending month and year - still employed, put “Present”| [City, State]</a:t>
                      </a:r>
                      <a:endParaRPr sz="1300">
                        <a:solidFill>
                          <a:schemeClr val="dk2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List 5-6 bullet points that include her major roles and accomplishments, including her leadership during resistance against colonization and diplomatic efforts.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5"/>
          <p:cNvPicPr preferRelativeResize="0"/>
          <p:nvPr/>
        </p:nvPicPr>
        <p:blipFill rotWithShape="1">
          <a:blip r:embed="rId3">
            <a:alphaModFix/>
          </a:blip>
          <a:srcRect b="28886" l="0" r="0" t="32223"/>
          <a:stretch/>
        </p:blipFill>
        <p:spPr>
          <a:xfrm>
            <a:off x="254750" y="110800"/>
            <a:ext cx="857250" cy="3333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9" name="Google Shape;79;p15"/>
          <p:cNvGraphicFramePr/>
          <p:nvPr/>
        </p:nvGraphicFramePr>
        <p:xfrm>
          <a:off x="256975" y="6432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{CD64148E-1E84-4F32-A803-2CB1FE101A07}</a:tableStyleId>
              </a:tblPr>
              <a:tblGrid>
                <a:gridCol w="1485900"/>
              </a:tblGrid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Skills</a:t>
                      </a:r>
                      <a:endParaRPr b="1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>
                    <a:solidFill>
                      <a:srgbClr val="43434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0" name="Google Shape;80;p15"/>
          <p:cNvGraphicFramePr/>
          <p:nvPr/>
        </p:nvGraphicFramePr>
        <p:xfrm>
          <a:off x="254750" y="9798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{CD64148E-1E84-4F32-A803-2CB1FE101A07}</a:tableStyleId>
              </a:tblPr>
              <a:tblGrid>
                <a:gridCol w="2245675"/>
                <a:gridCol w="4760275"/>
              </a:tblGrid>
              <a:tr h="1412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Skills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81" name="Google Shape;81;p15"/>
          <p:cNvGraphicFramePr/>
          <p:nvPr/>
        </p:nvGraphicFramePr>
        <p:xfrm>
          <a:off x="256975" y="2623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{CD64148E-1E84-4F32-A803-2CB1FE101A07}</a:tableStyleId>
              </a:tblPr>
              <a:tblGrid>
                <a:gridCol w="1485900"/>
              </a:tblGrid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Accomplishments</a:t>
                      </a:r>
                      <a:endParaRPr b="1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>
                    <a:solidFill>
                      <a:srgbClr val="43434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2" name="Google Shape;82;p15"/>
          <p:cNvGraphicFramePr/>
          <p:nvPr/>
        </p:nvGraphicFramePr>
        <p:xfrm>
          <a:off x="254750" y="295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{CD64148E-1E84-4F32-A803-2CB1FE101A07}</a:tableStyleId>
              </a:tblPr>
              <a:tblGrid>
                <a:gridCol w="2245675"/>
                <a:gridCol w="4760275"/>
              </a:tblGrid>
              <a:tr h="1412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Honors &amp; Awards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83" name="Google Shape;83;p15"/>
          <p:cNvGraphicFramePr/>
          <p:nvPr/>
        </p:nvGraphicFramePr>
        <p:xfrm>
          <a:off x="256975" y="46614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{CD64148E-1E84-4F32-A803-2CB1FE101A07}</a:tableStyleId>
              </a:tblPr>
              <a:tblGrid>
                <a:gridCol w="1485900"/>
              </a:tblGrid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Interests</a:t>
                      </a:r>
                      <a:endParaRPr b="1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>
                    <a:solidFill>
                      <a:srgbClr val="43434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4" name="Google Shape;84;p15"/>
          <p:cNvGraphicFramePr/>
          <p:nvPr/>
        </p:nvGraphicFramePr>
        <p:xfrm>
          <a:off x="254750" y="4998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{CD64148E-1E84-4F32-A803-2CB1FE101A07}</a:tableStyleId>
              </a:tblPr>
              <a:tblGrid>
                <a:gridCol w="2245675"/>
                <a:gridCol w="4760275"/>
              </a:tblGrid>
              <a:tr h="1412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Honors &amp; Awards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